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1pPr>
    <a:lvl2pPr marL="0" marR="0" indent="3429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2pPr>
    <a:lvl3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3pPr>
    <a:lvl4pPr marL="0" marR="0" indent="10287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4pPr>
    <a:lvl5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5pPr>
    <a:lvl6pPr marL="0" marR="0" indent="17145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6pPr>
    <a:lvl7pPr marL="0" marR="0" indent="2057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7pPr>
    <a:lvl8pPr marL="0" marR="0" indent="24003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8pPr>
    <a:lvl9pPr marL="0" marR="0" indent="2743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"/>
          <a:ea typeface="Iowan Old Style"/>
          <a:cs typeface="Iowan Old Styl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21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Type a quote here."/>
          <p:cNvSpPr txBox="1"/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-Johnny Appleseed"/>
          <p:cNvSpPr txBox="1"/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i="1" sz="48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118295074_2675x2907.jpeg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8295074_2675x2907.jpeg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Rectangle"/>
          <p:cNvSpPr/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Line"/>
          <p:cNvSpPr/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182429520_1646x1646.jpeg"/>
          <p:cNvSpPr/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Line"/>
          <p:cNvSpPr/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118295074_2675x2907.jpeg"/>
          <p:cNvSpPr/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Line"/>
          <p:cNvSpPr/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118295074_2675x2907.jpeg"/>
          <p:cNvSpPr/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182741592_1098x949.jpeg"/>
          <p:cNvSpPr/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182429520_1646x1646.jpeg"/>
          <p:cNvSpPr/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i="1" spc="28" sz="2800"/>
            </a:lvl1pPr>
            <a:lvl2pPr marL="0" indent="0">
              <a:spcBef>
                <a:spcPts val="1400"/>
              </a:spcBef>
              <a:buSzTx/>
              <a:buFontTx/>
              <a:buNone/>
              <a:defRPr i="1" spc="28" sz="2800"/>
            </a:lvl2pPr>
            <a:lvl3pPr marL="0" indent="0">
              <a:spcBef>
                <a:spcPts val="1400"/>
              </a:spcBef>
              <a:buSzTx/>
              <a:buFontTx/>
              <a:buNone/>
              <a:defRPr i="1" spc="28" sz="2800"/>
            </a:lvl3pPr>
            <a:lvl4pPr marL="0" indent="0">
              <a:spcBef>
                <a:spcPts val="1400"/>
              </a:spcBef>
              <a:buSzTx/>
              <a:buFontTx/>
              <a:buNone/>
              <a:defRPr i="1" spc="28" sz="2800"/>
            </a:lvl4pPr>
            <a:lvl5pPr marL="0" indent="0">
              <a:spcBef>
                <a:spcPts val="1400"/>
              </a:spcBef>
              <a:buSzTx/>
              <a:buFontTx/>
              <a:buNone/>
              <a:defRPr i="1" spc="28"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16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3429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10287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7145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2057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24003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2743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Rectangle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30" name="Line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riselab - Clipp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riselab - Clipper</a:t>
            </a:r>
          </a:p>
        </p:txBody>
      </p:sp>
      <p:sp>
        <p:nvSpPr>
          <p:cNvPr id="132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" descr="Image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-203200" y="-203200"/>
            <a:ext cx="6845300" cy="10160000"/>
          </a:xfrm>
          <a:prstGeom prst="rect">
            <a:avLst/>
          </a:prstGeom>
          <a:ln w="9525">
            <a:round/>
          </a:ln>
        </p:spPr>
      </p:pic>
      <p:sp>
        <p:nvSpPr>
          <p:cNvPr id="135" name="Lin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6" name="What is Clipper?"/>
          <p:cNvSpPr txBox="1"/>
          <p:nvPr>
            <p:ph type="title"/>
          </p:nvPr>
        </p:nvSpPr>
        <p:spPr>
          <a:xfrm>
            <a:off x="7023100" y="723900"/>
            <a:ext cx="5397500" cy="1131193"/>
          </a:xfrm>
          <a:prstGeom prst="rect">
            <a:avLst/>
          </a:prstGeom>
        </p:spPr>
        <p:txBody>
          <a:bodyPr/>
          <a:lstStyle>
            <a:lvl1pPr>
              <a:spcBef>
                <a:spcPts val="1800"/>
              </a:spcBef>
              <a:defRPr cap="none" sz="3200">
                <a:solidFill>
                  <a:srgbClr val="5C5C5C"/>
                </a:solidFill>
                <a:latin typeface="Iowan Old Style"/>
                <a:ea typeface="Iowan Old Style"/>
                <a:cs typeface="Iowan Old Style"/>
                <a:sym typeface="Iowan Old Style"/>
              </a:defRPr>
            </a:lvl1pPr>
          </a:lstStyle>
          <a:p>
            <a:pPr/>
            <a:r>
              <a:t>What is Clipper?</a:t>
            </a:r>
          </a:p>
        </p:txBody>
      </p:sp>
      <p:sp>
        <p:nvSpPr>
          <p:cNvPr id="137" name="Clipper is a low-latency prediction serving system for machine learning.…"/>
          <p:cNvSpPr txBox="1"/>
          <p:nvPr>
            <p:ph type="body" sz="half" idx="1"/>
          </p:nvPr>
        </p:nvSpPr>
        <p:spPr>
          <a:xfrm>
            <a:off x="7023100" y="2276326"/>
            <a:ext cx="5397500" cy="6753374"/>
          </a:xfrm>
          <a:prstGeom prst="rect">
            <a:avLst/>
          </a:prstGeom>
        </p:spPr>
        <p:txBody>
          <a:bodyPr/>
          <a:lstStyle/>
          <a:p>
            <a:pPr>
              <a:defRPr sz="2600">
                <a:latin typeface="Adobe Hebrew Regular"/>
                <a:ea typeface="Adobe Hebrew Regular"/>
                <a:cs typeface="Adobe Hebrew Regular"/>
                <a:sym typeface="Adobe Hebrew Regular"/>
              </a:defRPr>
            </a:pPr>
            <a:r>
              <a:t>Clipper is a low-latency prediction serving system for machine learning.</a:t>
            </a:r>
          </a:p>
          <a:p>
            <a:pPr>
              <a:defRPr sz="2600">
                <a:latin typeface="Adobe Hebrew Regular"/>
                <a:ea typeface="Adobe Hebrew Regular"/>
                <a:cs typeface="Adobe Hebrew Regular"/>
                <a:sym typeface="Adobe Hebrew Regular"/>
              </a:defRPr>
            </a:pPr>
          </a:p>
          <a:p>
            <a:pPr>
              <a:defRPr sz="2600">
                <a:latin typeface="Adobe Hebrew Regular"/>
                <a:ea typeface="Adobe Hebrew Regular"/>
                <a:cs typeface="Adobe Hebrew Regular"/>
                <a:sym typeface="Adobe Hebrew Regular"/>
              </a:defRPr>
            </a:pPr>
            <a:r>
              <a:t>Clipper serves predictions for large-scale, interactive applications.</a:t>
            </a:r>
          </a:p>
          <a:p>
            <a:pPr>
              <a:defRPr sz="2600">
                <a:latin typeface="Adobe Hebrew Regular"/>
                <a:ea typeface="Adobe Hebrew Regular"/>
                <a:cs typeface="Adobe Hebrew Regular"/>
                <a:sym typeface="Adobe Hebrew Regular"/>
              </a:defRPr>
            </a:pPr>
          </a:p>
          <a:p>
            <a:pPr>
              <a:defRPr sz="2600">
                <a:latin typeface="Adobe Hebrew Regular"/>
                <a:ea typeface="Adobe Hebrew Regular"/>
                <a:cs typeface="Adobe Hebrew Regular"/>
                <a:sym typeface="Adobe Hebrew Regular"/>
              </a:defRPr>
            </a:pPr>
            <a:r>
              <a:t>Clipper makes it simple to integrate machine learning into user-facing serving systems.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3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500"/>
                                        <p:tgtEl>
                                          <p:spTgt spid="1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500"/>
                                        <p:tgtEl>
                                          <p:spTgt spid="1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37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creen Shot 2018-10-19 at 5.24.04 PM.png" descr="Screen Shot 2018-10-19 at 5.24.0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2085" y="1972615"/>
            <a:ext cx="10240630" cy="58083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Screen Shot 2018-10-19 at 5.39.58 PM.png" descr="Screen Shot 2018-10-19 at 5.39.5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6154" y="1845615"/>
            <a:ext cx="11472492" cy="5808370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2" name="Why use Clipp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spcBef>
                <a:spcPts val="1800"/>
              </a:spcBef>
              <a:defRPr cap="none" sz="3200">
                <a:solidFill>
                  <a:srgbClr val="5C5C5C"/>
                </a:solidFill>
                <a:latin typeface="Iowan Old Style"/>
                <a:ea typeface="Iowan Old Style"/>
                <a:cs typeface="Iowan Old Style"/>
                <a:sym typeface="Iowan Old Style"/>
              </a:defRPr>
            </a:lvl1pPr>
          </a:lstStyle>
          <a:p>
            <a:pPr/>
            <a:r>
              <a:t>Why use Clipper?</a:t>
            </a:r>
          </a:p>
        </p:txBody>
      </p:sp>
      <p:sp>
        <p:nvSpPr>
          <p:cNvPr id="143" name="Fast and scalable;…"/>
          <p:cNvSpPr txBox="1"/>
          <p:nvPr/>
        </p:nvSpPr>
        <p:spPr>
          <a:xfrm>
            <a:off x="969374" y="7669259"/>
            <a:ext cx="10929280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Fast and scalable;</a:t>
            </a:r>
          </a:p>
          <a:p>
            <a:pPr/>
            <a:r>
              <a:t>Manageable;</a:t>
            </a:r>
          </a:p>
          <a:p>
            <a:pPr/>
            <a:r>
              <a:t>Affordable.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path" nodeType="click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000 0.000000" origin="layout" pathEditMode="relative">
                                      <p:cBhvr>
                                        <p:cTn id="11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0" grpId="3"/>
      <p:bldP build="whole" bldLvl="1" animBg="1" rev="0" advAuto="0" spid="139" grpId="1"/>
      <p:bldP build="whole" bldLvl="1" animBg="1" rev="0" advAuto="0" spid="143" grpId="4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6" name="Clipper’s Architecture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spcBef>
                <a:spcPts val="1800"/>
              </a:spcBef>
              <a:defRPr cap="none" sz="3200">
                <a:solidFill>
                  <a:srgbClr val="5C5C5C"/>
                </a:solidFill>
                <a:latin typeface="Iowan Old Style"/>
                <a:ea typeface="Iowan Old Style"/>
                <a:cs typeface="Iowan Old Style"/>
                <a:sym typeface="Iowan Old Style"/>
              </a:defRPr>
            </a:lvl1pPr>
          </a:lstStyle>
          <a:p>
            <a:pPr/>
            <a:r>
              <a:t>Clipper’s Architecture:</a:t>
            </a:r>
          </a:p>
        </p:txBody>
      </p:sp>
      <p:pic>
        <p:nvPicPr>
          <p:cNvPr id="147" name="Screen Shot 2018-10-18 at 5.04.17 PM.png" descr="Screen Shot 2018-10-18 at 5.04.1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3750" y="1701800"/>
            <a:ext cx="11417300" cy="8267700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It can recognize queries written by Python, C, C++ and R.…"/>
          <p:cNvSpPr txBox="1"/>
          <p:nvPr/>
        </p:nvSpPr>
        <p:spPr>
          <a:xfrm>
            <a:off x="8882193" y="2273299"/>
            <a:ext cx="3493529" cy="673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11162" indent="-411162">
              <a:buSzPct val="75000"/>
              <a:buFont typeface="Zapf Dingbats"/>
              <a:buChar char="➤"/>
            </a:pPr>
            <a:r>
              <a:t>It can recognize queries written by Python, C, C++ and R.</a:t>
            </a:r>
          </a:p>
          <a:p>
            <a:pPr marL="411162" indent="-411162">
              <a:buSzPct val="75000"/>
              <a:buFont typeface="Zapf Dingbats"/>
              <a:buChar char="➤"/>
            </a:pPr>
            <a:r>
              <a:t>It currently supports Scikit-Learn, PySpark, TensorFlow, PyTorch, MXNet, XGBoost.</a:t>
            </a:r>
          </a:p>
          <a:p>
            <a:pPr marL="411162" indent="-411162">
              <a:buSzPct val="75000"/>
              <a:buFont typeface="Zapf Dingbats"/>
              <a:buChar char="➤"/>
            </a:pPr>
            <a:r>
              <a:t>Also supports arbitrary R functions.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mph" nodeType="clickEffect" presetSubtype="0" presetID="6" grpId="2" ac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" fill="hold"/>
                                        <p:tgtEl>
                                          <p:spTgt spid="147"/>
                                        </p:tgtEl>
                                      </p:cBhvr>
                                      <p:by x="77864" y="77864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path" nodeType="withEffect" presetSubtype="0" presetID="-1" grpId="3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141262 0.000000" origin="layout" pathEditMode="relative">
                                      <p:cBhvr>
                                        <p:cTn id="15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8" grpId="4"/>
      <p:bldP build="whole" bldLvl="1" animBg="1" rev="0" advAuto="0" spid="147" grpId="1"/>
      <p:bldP build="whole" bldLvl="1" animBg="1" rev="0" advAuto="0" spid="147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1" name="Other Features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spcBef>
                <a:spcPts val="1800"/>
              </a:spcBef>
              <a:defRPr cap="none" sz="3200">
                <a:solidFill>
                  <a:srgbClr val="5C5C5C"/>
                </a:solidFill>
                <a:latin typeface="Iowan Old Style"/>
                <a:ea typeface="Iowan Old Style"/>
                <a:cs typeface="Iowan Old Style"/>
                <a:sym typeface="Iowan Old Style"/>
              </a:defRPr>
            </a:lvl1pPr>
          </a:lstStyle>
          <a:p>
            <a:pPr/>
            <a:r>
              <a:t>Other Features:</a:t>
            </a:r>
          </a:p>
        </p:txBody>
      </p:sp>
      <p:sp>
        <p:nvSpPr>
          <p:cNvPr id="152" name="Deployer automatically and intelligently saves all prediction code."/>
          <p:cNvSpPr txBox="1"/>
          <p:nvPr/>
        </p:nvSpPr>
        <p:spPr>
          <a:xfrm>
            <a:off x="1283575" y="2994024"/>
            <a:ext cx="1043765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Deployer automatically and intelligently saves all prediction code.</a:t>
            </a:r>
          </a:p>
        </p:txBody>
      </p:sp>
      <p:sp>
        <p:nvSpPr>
          <p:cNvPr id="153" name="Replicates training environment and loads prediction code in a Clipper model container."/>
          <p:cNvSpPr txBox="1"/>
          <p:nvPr/>
        </p:nvSpPr>
        <p:spPr>
          <a:xfrm>
            <a:off x="1283575" y="4729209"/>
            <a:ext cx="10789527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Replicates training environment and loads prediction code in a Clipper model container.</a:t>
            </a:r>
          </a:p>
        </p:txBody>
      </p:sp>
      <p:sp>
        <p:nvSpPr>
          <p:cNvPr id="154" name="Clipper makes it easier for data scientists to deploy models directly before the training processes without knowing anything about Docker."/>
          <p:cNvSpPr txBox="1"/>
          <p:nvPr/>
        </p:nvSpPr>
        <p:spPr>
          <a:xfrm>
            <a:off x="1283575" y="6705693"/>
            <a:ext cx="10437651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11162" indent="-411162" defTabSz="12700">
              <a:spcBef>
                <a:spcPts val="0"/>
              </a:spcBef>
              <a:buSzPct val="75000"/>
              <a:buFont typeface="Zapf Dingbats"/>
              <a:buChar char="➤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</a:tabLst>
              <a:defRPr spc="0"/>
            </a:lvl1pPr>
          </a:lstStyle>
          <a:p>
            <a:pPr/>
            <a:r>
              <a:t>Clipper makes it easier for data scientists to deploy models directly before the training processes without knowing anything about Docker.</a:t>
            </a:r>
          </a:p>
        </p:txBody>
      </p:sp>
      <p:sp>
        <p:nvSpPr>
          <p:cNvPr id="155" name="Clipper provides a library of model deployers."/>
          <p:cNvSpPr txBox="1"/>
          <p:nvPr/>
        </p:nvSpPr>
        <p:spPr>
          <a:xfrm>
            <a:off x="813675" y="1928812"/>
            <a:ext cx="695336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11162" indent="-411162">
              <a:buSzPct val="75000"/>
              <a:buFont typeface="Zapf Dingbats"/>
              <a:buChar char="➤"/>
            </a:lvl1pPr>
          </a:lstStyle>
          <a:p>
            <a:pPr/>
            <a:r>
              <a:t>Clipper provides a library of model deployers.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3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8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3" grpId="3"/>
      <p:bldP build="whole" bldLvl="1" animBg="1" rev="0" advAuto="0" spid="152" grpId="2"/>
      <p:bldP build="whole" bldLvl="1" animBg="1" rev="0" advAuto="0" spid="154" grpId="4"/>
      <p:bldP build="whole" bldLvl="1" animBg="1" rev="0" advAuto="0" spid="15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83" t="978" r="579" b="3072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8" name="After this brief introduction of Clipper, let’s do a quick demo to show how it works."/>
          <p:cNvSpPr txBox="1"/>
          <p:nvPr/>
        </p:nvSpPr>
        <p:spPr>
          <a:xfrm>
            <a:off x="5233275" y="7010400"/>
            <a:ext cx="7852672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pc="44" sz="4400">
                <a:solidFill>
                  <a:srgbClr val="000000"/>
                </a:solidFill>
              </a:defRPr>
            </a:lvl1pPr>
          </a:lstStyle>
          <a:p>
            <a:pPr/>
            <a:r>
              <a:t>After this brief introduction of Clipper, let’s do a quick demo to show how it works.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